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31"/>
  </p:notesMasterIdLst>
  <p:sldIdLst>
    <p:sldId id="289" r:id="rId2"/>
    <p:sldId id="257" r:id="rId3"/>
    <p:sldId id="258" r:id="rId4"/>
    <p:sldId id="260" r:id="rId5"/>
    <p:sldId id="259" r:id="rId6"/>
    <p:sldId id="261" r:id="rId7"/>
    <p:sldId id="264" r:id="rId8"/>
    <p:sldId id="265" r:id="rId9"/>
    <p:sldId id="266" r:id="rId10"/>
    <p:sldId id="262" r:id="rId11"/>
    <p:sldId id="263" r:id="rId12"/>
    <p:sldId id="269" r:id="rId13"/>
    <p:sldId id="270" r:id="rId14"/>
    <p:sldId id="271" r:id="rId15"/>
    <p:sldId id="272" r:id="rId16"/>
    <p:sldId id="275" r:id="rId17"/>
    <p:sldId id="279" r:id="rId18"/>
    <p:sldId id="276" r:id="rId19"/>
    <p:sldId id="277" r:id="rId20"/>
    <p:sldId id="278" r:id="rId21"/>
    <p:sldId id="281" r:id="rId22"/>
    <p:sldId id="280" r:id="rId23"/>
    <p:sldId id="274" r:id="rId24"/>
    <p:sldId id="273" r:id="rId25"/>
    <p:sldId id="282" r:id="rId26"/>
    <p:sldId id="283" r:id="rId27"/>
    <p:sldId id="284" r:id="rId28"/>
    <p:sldId id="28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E8E8"/>
    <a:srgbClr val="000000"/>
    <a:srgbClr val="E7E6E6"/>
    <a:srgbClr val="9A441E"/>
    <a:srgbClr val="1D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710" autoAdjust="0"/>
  </p:normalViewPr>
  <p:slideViewPr>
    <p:cSldViewPr snapToGrid="0" showGuides="1">
      <p:cViewPr varScale="1">
        <p:scale>
          <a:sx n="79" d="100"/>
          <a:sy n="79" d="100"/>
        </p:scale>
        <p:origin x="758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CE257-A4A0-4CDB-9BBA-66857A8104CA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42E59-7E7C-4CD2-AE76-801183939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6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offers relative search volume rather than absolute search numbers for a given term, adjusted based on the total searches within the specified geography and time frame </a:t>
            </a:r>
          </a:p>
          <a:p>
            <a:endParaRPr lang="en-US" dirty="0"/>
          </a:p>
          <a:p>
            <a:r>
              <a:rPr lang="en-US" dirty="0"/>
              <a:t> A value of 100 indicates the peak</a:t>
            </a:r>
          </a:p>
          <a:p>
            <a:r>
              <a:rPr lang="en-US" dirty="0"/>
              <a:t>popularity of a term within the specified time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Deciding on the appropriate search term in Google Trends is crucial, as each term carries</a:t>
            </a:r>
          </a:p>
          <a:p>
            <a:r>
              <a:rPr lang="en-US" dirty="0"/>
              <a:t>different search volumes . Our analysis encompassed 11 distinct sub-</a:t>
            </a:r>
            <a:r>
              <a:rPr lang="en-US" dirty="0" err="1"/>
              <a:t>categorie</a:t>
            </a:r>
            <a:endParaRPr lang="en-US" dirty="0"/>
          </a:p>
          <a:p>
            <a:endParaRPr lang="en-US" dirty="0"/>
          </a:p>
          <a:p>
            <a:r>
              <a:rPr lang="en-US" dirty="0"/>
              <a:t>. In our study, we considered the list of distance</a:t>
            </a:r>
          </a:p>
          <a:p>
            <a:r>
              <a:rPr lang="en-US" dirty="0"/>
              <a:t>learning solutions published by UNESCO when choosing our search term (UNESCO, 2020a).</a:t>
            </a:r>
          </a:p>
          <a:p>
            <a:r>
              <a:rPr lang="en-US" dirty="0"/>
              <a:t>Although these solutions are not explicitly endorsed by UNESCO, they typically possess</a:t>
            </a:r>
          </a:p>
          <a:p>
            <a:r>
              <a:rPr lang="en-US" dirty="0"/>
              <a:t>extensive reach, a sizable user base, and evidence of effectiveness (UNESCO, 2020a). </a:t>
            </a:r>
          </a:p>
          <a:p>
            <a:endParaRPr lang="en-US" dirty="0"/>
          </a:p>
          <a:p>
            <a:r>
              <a:rPr lang="en-US" dirty="0"/>
              <a:t>This</a:t>
            </a:r>
          </a:p>
          <a:p>
            <a:r>
              <a:rPr lang="en-US" dirty="0"/>
              <a:t>segmentation was primarily guided by UNESCO's compilation of distance learning solutions</a:t>
            </a:r>
          </a:p>
          <a:p>
            <a:r>
              <a:rPr lang="en-US" dirty="0"/>
              <a:t>issued in response to the COVID-19 pandemic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65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Digital Learning Management System (LMS)</a:t>
            </a:r>
            <a:r>
              <a:rPr lang="en-US" dirty="0"/>
              <a:t> is a software application or web-based technology used to plan, implement, and assess a specific learning process. It provides educators with tools to create and deliver content, monitor student participation, and assess performance. Features often include: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86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Web-based platforms offering Massive Open Online Courses (MOOCs) that are accessible to anyone with an internet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806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Analyzing secondary data in this manner is critical, as these characteristics</a:t>
            </a:r>
          </a:p>
          <a:p>
            <a:r>
              <a:rPr lang="en-US" dirty="0"/>
              <a:t>may be overlooked due to decreased engagement and communication between students and</a:t>
            </a:r>
          </a:p>
          <a:p>
            <a:r>
              <a:rPr lang="en-US" dirty="0"/>
              <a:t>educators during school closures.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0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Quantifies popularity and public interest in distance education during the </a:t>
            </a:r>
            <a:r>
              <a:rPr lang="en-US" dirty="0" err="1"/>
              <a:t>pandemic.Highlights</a:t>
            </a:r>
            <a:r>
              <a:rPr lang="en-US" dirty="0"/>
              <a:t> that popularity does not guarantee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42E59-7E7C-4CD2-AE76-8011839390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04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1FB9-BC3C-FACC-9FFB-D241A5128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ED907-9028-F6BA-5B70-1E114D1CB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B09C5-6709-1F6A-7BC3-36FECF621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31883-6982-40A8-B727-A32D93CABEA9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B989E-2AAC-F493-1639-EE8FC199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396C2-F2AB-AC60-720B-D9C4AF90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11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C9BD-81C9-03F8-D2B4-C6E9637E8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B357F-16F0-C04E-0704-349EC9772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EF128-DD96-5AD2-68A0-519A527F6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59D0C-BF6A-4396-A9F2-1A514F6B35F7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D183A-EADA-DF5F-ED9B-56F9FDB1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8F3C-2D45-C7FC-C1EC-F3C6A4E7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0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35700C-6E08-825E-6CDC-60C88A843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0CCB3-9CA3-9880-4B01-EEA2B8061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D585-C115-329B-77F4-AE20CF84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E1A-1217-49D6-BBFD-08D13AB9A827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3F353-2C3D-3A17-3264-9877DC07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1C7DB-50C0-4FB2-373E-87864AA1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89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D8642-17D9-2230-35CF-948E088C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3F30-0550-6327-2554-8BACD8B1F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717C7-786E-64EB-6F2A-3897BA20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56734-475F-48E5-8D69-1F44FB16E866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37A6F-72A2-F963-63E8-6ADBFBC0B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AE6-8C89-1A7E-5785-3C118847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33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9B3E2-94C9-84A4-167A-F6E1C3C3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E0E8-396C-B1BD-0B28-9302A61FA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67C0F-CB87-D01C-C67D-EC2AA5C4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4C1DD-F47D-4D39-9488-B53B48EA7090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96568-80A1-CF79-C5CF-F29ACE632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B975F-B70D-9D18-3590-E77CD2DE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37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42A1D-3278-DE00-4C59-05AF8F5F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09E75-FEA4-B098-C93B-074A00547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9FEA5-8D58-A5A3-0F1A-A55CD5FA1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690A3-2F95-6177-0D37-08A5F733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08A94-5750-46EA-9AC9-34F6E1E72359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A3E1E-2F6B-07CC-39E3-31F196C0C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41C32-A8B1-727B-57B5-8C9A7868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2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E9779-A30C-DA23-3E41-A4AF7F5F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936A-733A-972A-4E7C-4C1D4F16C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CF0DF-703D-3087-49E6-188D83A0F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C95278-C3B8-DC79-B5BE-CFF248C10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999B2-0D4E-762F-B217-CD5165B54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B77C4-5252-410C-F2D6-92A0343D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4E4C3-9155-4CE9-90C4-58B544EDAF05}" type="datetime1">
              <a:rPr lang="en-GB" smtClean="0"/>
              <a:t>17/06/2024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8F573D-30C4-AF47-7B00-634431A5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996ED-A0AE-95E5-4243-664D1300B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160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067A-F2D9-D36F-4D48-49EA824E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05A41-4C8E-4E14-5982-1094F01F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02784-D231-4E25-9E51-BBD1349A6176}" type="datetime1">
              <a:rPr lang="en-GB" smtClean="0"/>
              <a:t>17/06/2024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2282A-20B8-AC1A-605C-DFC930BDC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38D1D-1759-4744-ED56-F4056102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783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60027-39E1-0A84-C924-0FF9490F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0369-991C-4C78-983D-E2488CBF1FCF}" type="datetime1">
              <a:rPr lang="en-GB" smtClean="0"/>
              <a:t>17/06/2024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DD9F0E-F4F6-03E9-70C2-5CDAA43A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761B2-DFFF-C5E3-1698-BA7C1C83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42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FDAB-EB97-9E7D-7604-A7991FFA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BE1A7-24BB-A11E-D83E-6F06CAE66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D5A4F-9E2B-3AE8-1146-F96CCB495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F029B-9095-352D-9CD5-617B297E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6CED6-499E-44A8-8701-C5647131A340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C2C64-57BA-595D-DB56-6B5548A2F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F6611-7A56-D2CD-4A99-3974C54EF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4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49E6-6B9B-2E70-FC1F-E0197D9F8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A71590-5F12-6904-86B4-165CFA28E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C3948-6EA8-6233-970C-4348BF7AD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39598-48D1-FCB6-800D-D555F0D49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12ED-737D-436E-BD4B-A8CE738081A5}" type="datetime1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55A81-71F8-24EA-0F9B-00A8C815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FB194-E2A5-5963-7C50-DB58C134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69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8571D7-6F65-7B8B-C25C-94E7C17E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7648C-7278-ED0C-2890-C7AE89632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75CD8-8870-5E26-3894-EA2E6D92E9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DFFD40-2F34-4069-896E-C09CFCBCAE6A}" type="datetime1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06ACA-410D-BAD7-8720-10586FAE5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684EF-8F7B-75FE-DE49-F79C1A99C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DB4422-1BD0-49AA-A557-07A49831017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67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76EF9-4738-B250-0275-4559E4E4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</a:t>
            </a:fld>
            <a:endParaRPr lang="en-GB"/>
          </a:p>
        </p:txBody>
      </p:sp>
      <p:pic>
        <p:nvPicPr>
          <p:cNvPr id="6" name="Picture 5" descr="A building with a pyramid in front of it&#10;&#10;Description automatically generated">
            <a:extLst>
              <a:ext uri="{FF2B5EF4-FFF2-40B4-BE49-F238E27FC236}">
                <a16:creationId xmlns:a16="http://schemas.microsoft.com/office/drawing/2014/main" id="{FF5F2F48-7AEC-BE68-649F-0B418984E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55DED8-A554-90EE-DD9D-C6190472624F}"/>
              </a:ext>
            </a:extLst>
          </p:cNvPr>
          <p:cNvSpPr txBox="1"/>
          <p:nvPr/>
        </p:nvSpPr>
        <p:spPr>
          <a:xfrm>
            <a:off x="579607" y="755276"/>
            <a:ext cx="11032786" cy="1754326"/>
          </a:xfrm>
          <a:prstGeom prst="rect">
            <a:avLst/>
          </a:prstGeom>
          <a:solidFill>
            <a:srgbClr val="E8E8E8">
              <a:alpha val="8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/>
              <a:t>Exploring Dynamics and Trends in </a:t>
            </a:r>
          </a:p>
          <a:p>
            <a:pPr algn="ctr"/>
            <a:r>
              <a:rPr lang="en-US" sz="4000" b="1" dirty="0"/>
              <a:t>Distance Education</a:t>
            </a:r>
            <a:endParaRPr lang="en-US" sz="3200" b="1" dirty="0"/>
          </a:p>
          <a:p>
            <a:pPr algn="ctr"/>
            <a:r>
              <a:rPr lang="en-US" sz="2800" b="1" dirty="0"/>
              <a:t>Insights from Global Web Search Queries in the Post-Pandemic Era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AD057968-FE94-CB7F-5A14-7C55B3992414}"/>
              </a:ext>
            </a:extLst>
          </p:cNvPr>
          <p:cNvSpPr txBox="1">
            <a:spLocks/>
          </p:cNvSpPr>
          <p:nvPr/>
        </p:nvSpPr>
        <p:spPr>
          <a:xfrm>
            <a:off x="5856051" y="3667328"/>
            <a:ext cx="5497750" cy="287158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2000" dirty="0">
              <a:solidFill>
                <a:schemeClr val="bg1"/>
              </a:solidFill>
            </a:endParaRPr>
          </a:p>
          <a:p>
            <a:pPr marL="0" indent="0" algn="r">
              <a:buNone/>
            </a:pPr>
            <a:r>
              <a:rPr lang="en-US" sz="3200" b="1" dirty="0"/>
              <a:t>Priyanga Dilini Talagala </a:t>
            </a:r>
          </a:p>
          <a:p>
            <a:pPr marL="0" indent="0" algn="r">
              <a:buNone/>
            </a:pPr>
            <a:r>
              <a:rPr lang="en-US" sz="2000" dirty="0"/>
              <a:t>Senior Lecturer </a:t>
            </a:r>
          </a:p>
          <a:p>
            <a:pPr marL="0" indent="0" algn="r">
              <a:buNone/>
            </a:pPr>
            <a:r>
              <a:rPr lang="en-US" sz="2000" dirty="0"/>
              <a:t>Department of Computational Mathematics</a:t>
            </a:r>
          </a:p>
          <a:p>
            <a:pPr marL="0" indent="0" algn="r">
              <a:buNone/>
            </a:pPr>
            <a:r>
              <a:rPr lang="en-US" sz="2000" dirty="0"/>
              <a:t> University of Moratuwa, Sri Lanka</a:t>
            </a:r>
          </a:p>
          <a:p>
            <a:pPr marL="0" indent="0" algn="r">
              <a:buNone/>
            </a:pPr>
            <a:r>
              <a:rPr lang="en-US" sz="2000" dirty="0"/>
              <a:t>July 5, 2024</a:t>
            </a:r>
          </a:p>
          <a:p>
            <a:pPr algn="r"/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D46858-E511-CEFC-8101-4F7497568BD2}"/>
              </a:ext>
            </a:extLst>
          </p:cNvPr>
          <p:cNvSpPr txBox="1"/>
          <p:nvPr/>
        </p:nvSpPr>
        <p:spPr>
          <a:xfrm>
            <a:off x="4615773" y="2626799"/>
            <a:ext cx="8153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1400" b="1" i="0" cap="all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8TH INTERNATIONAL CONFERENCE ON EDUCATION AND DISTANCE LEARNING</a:t>
            </a:r>
          </a:p>
        </p:txBody>
      </p:sp>
    </p:spTree>
    <p:extLst>
      <p:ext uri="{BB962C8B-B14F-4D97-AF65-F5344CB8AC3E}">
        <p14:creationId xmlns:p14="http://schemas.microsoft.com/office/powerpoint/2010/main" val="846009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F37F0-C87E-1B0C-8E2A-9541CF89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7CAC71-B20F-DD55-2119-9BBB3CD8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" y="93126"/>
            <a:ext cx="12025745" cy="67361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79B59A-FF06-CD5A-DC4F-58E80E9454B1}"/>
              </a:ext>
            </a:extLst>
          </p:cNvPr>
          <p:cNvSpPr txBox="1"/>
          <p:nvPr/>
        </p:nvSpPr>
        <p:spPr>
          <a:xfrm>
            <a:off x="8423564" y="642079"/>
            <a:ext cx="360218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UNESCO (2020). Distance learning solutions. [Online; accessed 13-May-2020]. https://en.</a:t>
            </a:r>
          </a:p>
          <a:p>
            <a:r>
              <a:rPr lang="en-US" sz="1600" dirty="0"/>
              <a:t>unesco.org/covid19/</a:t>
            </a:r>
            <a:r>
              <a:rPr lang="en-US" sz="1600" dirty="0" err="1"/>
              <a:t>educationresponse</a:t>
            </a:r>
            <a:r>
              <a:rPr lang="en-US" sz="1600" dirty="0"/>
              <a:t>/solutions</a:t>
            </a:r>
          </a:p>
        </p:txBody>
      </p:sp>
    </p:spTree>
    <p:extLst>
      <p:ext uri="{BB962C8B-B14F-4D97-AF65-F5344CB8AC3E}">
        <p14:creationId xmlns:p14="http://schemas.microsoft.com/office/powerpoint/2010/main" val="3877930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D8D-80CD-9196-2102-CC57A5BA6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86" y="348609"/>
            <a:ext cx="10515600" cy="670600"/>
          </a:xfrm>
        </p:spPr>
        <p:txBody>
          <a:bodyPr>
            <a:normAutofit/>
          </a:bodyPr>
          <a:lstStyle/>
          <a:p>
            <a:r>
              <a:rPr lang="en-US" sz="2800" dirty="0"/>
              <a:t>Google Trends Analysis in Distance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A40F-0300-5468-52AF-2E4DCD5BF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286" y="1143996"/>
            <a:ext cx="10515600" cy="50875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/>
              <a:t>Google Trends: </a:t>
            </a:r>
            <a:r>
              <a:rPr lang="en-US" sz="2400" dirty="0"/>
              <a:t>An open-source web analytics tool offering insights into internet search </a:t>
            </a:r>
            <a:r>
              <a:rPr lang="en-US" sz="2400" dirty="0" err="1"/>
              <a:t>behaviour</a:t>
            </a:r>
            <a:r>
              <a:rPr lang="en-US" sz="2400" dirty="0"/>
              <a:t>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Provides relative search volume scaled from 0 to 100, indicating interest relative to the highest point in the series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A value of 100 indicates the peak popularity of a term within the specified time frame.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400" b="1" dirty="0"/>
              <a:t>Objective: </a:t>
            </a:r>
            <a:r>
              <a:rPr lang="en-US" sz="2400" dirty="0"/>
              <a:t>To explore if Google Trends can gauge the popularity and public interest in various distance education options during and post the COVID-19 pandemic.</a:t>
            </a:r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32972-B0AD-4D07-090C-35023819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35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06FCF-4856-A2F3-D84A-2FCF53309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315"/>
            <a:ext cx="10515600" cy="51166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Timeframe:</a:t>
            </a:r>
            <a:r>
              <a:rPr lang="en-US" sz="2400" dirty="0"/>
              <a:t> December 2019 to April 2024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Key Questions:</a:t>
            </a:r>
            <a:endParaRPr lang="en-US" sz="2400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solutions have emerged to meet the demands of distance education during and post COVID-19? </a:t>
            </a:r>
            <a:r>
              <a:rPr lang="en-US" dirty="0">
                <a:solidFill>
                  <a:srgbClr val="FF0000"/>
                </a:solidFill>
              </a:rPr>
              <a:t>(Emergent Solutions)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Which distance learning solutions have garnered widespread attention and public interest? </a:t>
            </a:r>
            <a:r>
              <a:rPr lang="en-US" dirty="0">
                <a:solidFill>
                  <a:srgbClr val="FF0000"/>
                </a:solidFill>
              </a:rPr>
              <a:t>(Public Interest)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Selected search terms based on UNESCO's list of distance learning solutions (UNESCO, 2020).</a:t>
            </a:r>
          </a:p>
          <a:p>
            <a:pPr marL="285750" indent="-285750">
              <a:lnSpc>
                <a:spcPct val="100000"/>
              </a:lnSpc>
            </a:pPr>
            <a:r>
              <a:rPr lang="en-US" sz="2400" dirty="0"/>
              <a:t>Concentrated on the education category to improve data relevance and accuracy (Vaughan &amp; Romero‐</a:t>
            </a:r>
            <a:r>
              <a:rPr lang="en-US" sz="2400" dirty="0" err="1"/>
              <a:t>Frías</a:t>
            </a:r>
            <a:r>
              <a:rPr lang="en-US" sz="2400" dirty="0"/>
              <a:t>, 2014).</a:t>
            </a:r>
          </a:p>
          <a:p>
            <a:r>
              <a:rPr lang="en-US" sz="2400" dirty="0"/>
              <a:t>Avoided acronyms to prevent confusion, focusing on specific tools and techniques in the market (Vaughan &amp; Romero-Frias, 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75CC0-0C02-3F13-D7F0-9F0D460A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4A5A-447E-6664-28BD-430F30E9A554}"/>
              </a:ext>
            </a:extLst>
          </p:cNvPr>
          <p:cNvSpPr txBox="1"/>
          <p:nvPr/>
        </p:nvSpPr>
        <p:spPr>
          <a:xfrm>
            <a:off x="838200" y="253180"/>
            <a:ext cx="932639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Google Trends Analysis in Distance Education</a:t>
            </a:r>
          </a:p>
        </p:txBody>
      </p:sp>
    </p:spTree>
    <p:extLst>
      <p:ext uri="{BB962C8B-B14F-4D97-AF65-F5344CB8AC3E}">
        <p14:creationId xmlns:p14="http://schemas.microsoft.com/office/powerpoint/2010/main" val="23007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675C4-B1E7-78FE-0673-7A12AAC79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9" y="288250"/>
            <a:ext cx="10515600" cy="777604"/>
          </a:xfrm>
        </p:spPr>
        <p:txBody>
          <a:bodyPr>
            <a:normAutofit/>
          </a:bodyPr>
          <a:lstStyle/>
          <a:p>
            <a:r>
              <a:rPr lang="en-US" sz="3200" dirty="0"/>
              <a:t>Segmentation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F7283-B048-F3F7-C900-B6CD40FE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5736"/>
            <a:ext cx="10515600" cy="49707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learning management systems</a:t>
            </a:r>
          </a:p>
          <a:p>
            <a:r>
              <a:rPr lang="en-US" dirty="0"/>
              <a:t>Systems designed for basic mobile phone usage</a:t>
            </a:r>
          </a:p>
          <a:p>
            <a:r>
              <a:rPr lang="en-US" dirty="0"/>
              <a:t>Systems with strong offline </a:t>
            </a:r>
            <a:r>
              <a:rPr lang="en-US" dirty="0" err="1"/>
              <a:t>fucntionalities</a:t>
            </a:r>
            <a:endParaRPr lang="en-US" dirty="0"/>
          </a:p>
          <a:p>
            <a:r>
              <a:rPr lang="en-US" dirty="0"/>
              <a:t>Massive Open Online Course (MOOC) platforms</a:t>
            </a:r>
          </a:p>
          <a:p>
            <a:r>
              <a:rPr lang="en-US" dirty="0"/>
              <a:t>Self-directed learning resources</a:t>
            </a:r>
          </a:p>
          <a:p>
            <a:r>
              <a:rPr lang="en-US" dirty="0"/>
              <a:t>Mobile reading apps</a:t>
            </a:r>
          </a:p>
          <a:p>
            <a:r>
              <a:rPr lang="en-US" dirty="0"/>
              <a:t>Collaboration platforms facilitating live-video communication</a:t>
            </a:r>
          </a:p>
          <a:p>
            <a:r>
              <a:rPr lang="en-US" dirty="0"/>
              <a:t>Tools for educators to create digital learning content</a:t>
            </a:r>
          </a:p>
          <a:p>
            <a:r>
              <a:rPr lang="en-US" dirty="0"/>
              <a:t>External repositories of distance learning solutions</a:t>
            </a:r>
          </a:p>
          <a:p>
            <a:r>
              <a:rPr lang="en-US" dirty="0"/>
              <a:t>Tools for Online proctoring</a:t>
            </a:r>
          </a:p>
          <a:p>
            <a:r>
              <a:rPr lang="en-US" dirty="0"/>
              <a:t>Psychosocial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2ACF0-D638-7CA0-90A5-74AF93E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3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A536-E3FC-E385-0512-587FE550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53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Handling Google Trends Query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7A1-51F7-5B75-BEEC-C6286DBEC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2" y="1312069"/>
            <a:ext cx="10778247" cy="42338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600" dirty="0"/>
              <a:t>In Google trends, it is possible to search for only up to five queries at a time.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600" dirty="0"/>
              <a:t>Under each segmentation, we entered up to five distance learning tools at a time and recorded their relative ranking scores.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600" dirty="0"/>
              <a:t>An iterative pairwise comparison was used to identify tool with the highest relative ranking score during the study period.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2600" dirty="0"/>
              <a:t>Used this highest-ranked tool as a reference point for obtaining the relative ranking scores of other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830F8-D90E-D75D-745D-FA7C63BD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5968A-C287-2D3D-4598-7C2FB300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15</a:t>
            </a:fld>
            <a:endParaRPr lang="en-GB"/>
          </a:p>
        </p:txBody>
      </p:sp>
      <p:pic>
        <p:nvPicPr>
          <p:cNvPr id="7" name="Picture 6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0D4940DB-ACCF-1835-E8F2-567DA8E2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8" y="136524"/>
            <a:ext cx="8073957" cy="6128089"/>
          </a:xfrm>
          <a:prstGeom prst="rect">
            <a:avLst/>
          </a:prstGeom>
        </p:spPr>
      </p:pic>
      <p:pic>
        <p:nvPicPr>
          <p:cNvPr id="3074" name="Picture 2" descr="Benefits of Using LMS for Schools and RTOs | Didasko Learning Resources">
            <a:extLst>
              <a:ext uri="{FF2B5EF4-FFF2-40B4-BE49-F238E27FC236}">
                <a16:creationId xmlns:a16="http://schemas.microsoft.com/office/drawing/2014/main" id="{F0E35A76-493C-BB63-F933-7BFB4A3A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481" y="-3151"/>
            <a:ext cx="4289899" cy="690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43D0F7-B61D-CA4B-476F-DCC621C09FAA}"/>
              </a:ext>
            </a:extLst>
          </p:cNvPr>
          <p:cNvSpPr txBox="1"/>
          <p:nvPr/>
        </p:nvSpPr>
        <p:spPr>
          <a:xfrm>
            <a:off x="225357" y="6067809"/>
            <a:ext cx="3587886" cy="577081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https://www.didasko-online.com/wp-content/uploads/2022/09/LMS-and-learning-icons-with-man-using-computer-as-background.jpg</a:t>
            </a:r>
          </a:p>
        </p:txBody>
      </p:sp>
    </p:spTree>
    <p:extLst>
      <p:ext uri="{BB962C8B-B14F-4D97-AF65-F5344CB8AC3E}">
        <p14:creationId xmlns:p14="http://schemas.microsoft.com/office/powerpoint/2010/main" val="1758082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A99A9-DA91-FB82-F1C1-11B3E3844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 descr="A graph of a course&#10;&#10;Description automatically generated">
            <a:extLst>
              <a:ext uri="{FF2B5EF4-FFF2-40B4-BE49-F238E27FC236}">
                <a16:creationId xmlns:a16="http://schemas.microsoft.com/office/drawing/2014/main" id="{AA896708-D204-DE60-CF01-C1066742E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23" y="136525"/>
            <a:ext cx="7808726" cy="6089177"/>
          </a:xfrm>
          <a:prstGeom prst="rect">
            <a:avLst/>
          </a:prstGeom>
        </p:spPr>
      </p:pic>
      <p:pic>
        <p:nvPicPr>
          <p:cNvPr id="12290" name="Picture 2" descr="What You Need to Know About online Education and How to Launch Your First  Online Course - IntelligentHQ">
            <a:extLst>
              <a:ext uri="{FF2B5EF4-FFF2-40B4-BE49-F238E27FC236}">
                <a16:creationId xmlns:a16="http://schemas.microsoft.com/office/drawing/2014/main" id="{D237641B-2EEE-44B8-950F-0A5112D11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9"/>
          <a:stretch/>
        </p:blipFill>
        <p:spPr bwMode="auto">
          <a:xfrm>
            <a:off x="0" y="0"/>
            <a:ext cx="39397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C81A47-C4F4-1B73-134C-BEB21A55041B}"/>
              </a:ext>
            </a:extLst>
          </p:cNvPr>
          <p:cNvSpPr txBox="1"/>
          <p:nvPr/>
        </p:nvSpPr>
        <p:spPr>
          <a:xfrm>
            <a:off x="307385" y="6067809"/>
            <a:ext cx="3107176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https://www.intelligenthq.com/wp-content/uploads/2018/06/Online-course-certificates.jpg</a:t>
            </a:r>
          </a:p>
        </p:txBody>
      </p:sp>
    </p:spTree>
    <p:extLst>
      <p:ext uri="{BB962C8B-B14F-4D97-AF65-F5344CB8AC3E}">
        <p14:creationId xmlns:p14="http://schemas.microsoft.com/office/powerpoint/2010/main" val="207799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07D4E-9D7E-407B-2F4E-A7814123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575CB78-FC6D-DEAD-F913-EA6163DDC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361" y="272374"/>
            <a:ext cx="7830928" cy="6083975"/>
          </a:xfrm>
          <a:prstGeom prst="rect">
            <a:avLst/>
          </a:prstGeom>
        </p:spPr>
      </p:pic>
      <p:pic>
        <p:nvPicPr>
          <p:cNvPr id="5126" name="Picture 6" descr="The lack of training for teachers in the use of new technologies: Why is  our education">
            <a:extLst>
              <a:ext uri="{FF2B5EF4-FFF2-40B4-BE49-F238E27FC236}">
                <a16:creationId xmlns:a16="http://schemas.microsoft.com/office/drawing/2014/main" id="{1C6954DB-A05C-EB18-05DA-B7EE0538C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3" t="-1473" r="47455"/>
          <a:stretch/>
        </p:blipFill>
        <p:spPr bwMode="auto">
          <a:xfrm>
            <a:off x="0" y="-126460"/>
            <a:ext cx="3861881" cy="698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A679EF-2D35-120B-385A-B71098D6036D}"/>
              </a:ext>
            </a:extLst>
          </p:cNvPr>
          <p:cNvSpPr txBox="1"/>
          <p:nvPr/>
        </p:nvSpPr>
        <p:spPr>
          <a:xfrm>
            <a:off x="171855" y="6148601"/>
            <a:ext cx="3518170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https://www.linkedin.com/pulse/lack-training-teachers-use-new-technologies-why-our-education-/</a:t>
            </a:r>
          </a:p>
        </p:txBody>
      </p:sp>
    </p:spTree>
    <p:extLst>
      <p:ext uri="{BB962C8B-B14F-4D97-AF65-F5344CB8AC3E}">
        <p14:creationId xmlns:p14="http://schemas.microsoft.com/office/powerpoint/2010/main" val="529865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9AFD9-A877-FCBB-8EDD-7E995B9D8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5" descr="A graph of a graph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0BC3A88-3EF1-A1C9-FF16-F3C1B115D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23" y="285745"/>
            <a:ext cx="7975870" cy="6070605"/>
          </a:xfrm>
          <a:prstGeom prst="rect">
            <a:avLst/>
          </a:prstGeom>
        </p:spPr>
      </p:pic>
      <p:pic>
        <p:nvPicPr>
          <p:cNvPr id="6148" name="Picture 4" descr="Self-Directed Learning: Unlock Your Educational Journey | AI Art Generator  | Easy-Peasy.AI">
            <a:extLst>
              <a:ext uri="{FF2B5EF4-FFF2-40B4-BE49-F238E27FC236}">
                <a16:creationId xmlns:a16="http://schemas.microsoft.com/office/drawing/2014/main" id="{6094752E-9E1E-5CBB-44DE-5E2C2E564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6025"/>
          <a:stretch/>
        </p:blipFill>
        <p:spPr bwMode="auto">
          <a:xfrm>
            <a:off x="0" y="0"/>
            <a:ext cx="39413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8C7A78-7663-F38D-E1AA-02976EBA993B}"/>
              </a:ext>
            </a:extLst>
          </p:cNvPr>
          <p:cNvSpPr txBox="1"/>
          <p:nvPr/>
        </p:nvSpPr>
        <p:spPr>
          <a:xfrm>
            <a:off x="274807" y="6067809"/>
            <a:ext cx="3013142" cy="577081"/>
          </a:xfrm>
          <a:prstGeom prst="rect">
            <a:avLst/>
          </a:prstGeom>
          <a:solidFill>
            <a:srgbClr val="FFFFFF">
              <a:alpha val="49020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https://easy-peasy.ai/ai-image-generator/images/self-directed-learning-unlock-educational-journey</a:t>
            </a:r>
          </a:p>
        </p:txBody>
      </p:sp>
    </p:spTree>
    <p:extLst>
      <p:ext uri="{BB962C8B-B14F-4D97-AF65-F5344CB8AC3E}">
        <p14:creationId xmlns:p14="http://schemas.microsoft.com/office/powerpoint/2010/main" val="103285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2868D-127B-E5F6-FB3E-7AC6B08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 descr="A graph showing 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EDFAF0E-ACB5-B9A2-4A51-5A07DBDDC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17" y="255011"/>
            <a:ext cx="7749305" cy="6101339"/>
          </a:xfrm>
          <a:prstGeom prst="rect">
            <a:avLst/>
          </a:prstGeom>
        </p:spPr>
      </p:pic>
      <p:pic>
        <p:nvPicPr>
          <p:cNvPr id="7170" name="Picture 2" descr="Role of Education in the Modern World of Technologies | The Beer  Connoisseur®">
            <a:extLst>
              <a:ext uri="{FF2B5EF4-FFF2-40B4-BE49-F238E27FC236}">
                <a16:creationId xmlns:a16="http://schemas.microsoft.com/office/drawing/2014/main" id="{0036A358-571A-2E84-393F-3F7F31D0A4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9" r="5594"/>
          <a:stretch/>
        </p:blipFill>
        <p:spPr bwMode="auto">
          <a:xfrm>
            <a:off x="0" y="-48640"/>
            <a:ext cx="3871609" cy="690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6EFECD-C975-AA85-96DA-DA5E7C2ED6E7}"/>
              </a:ext>
            </a:extLst>
          </p:cNvPr>
          <p:cNvSpPr txBox="1"/>
          <p:nvPr/>
        </p:nvSpPr>
        <p:spPr>
          <a:xfrm>
            <a:off x="287370" y="5800248"/>
            <a:ext cx="3438324" cy="738664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https://beerconnoisseur.com/sites/default/files/blogs/2022/role_of_education_in_the_modern_world_of_technologies/remote-working-1024x681-1-900x599-1.jpg</a:t>
            </a:r>
          </a:p>
        </p:txBody>
      </p:sp>
    </p:spTree>
    <p:extLst>
      <p:ext uri="{BB962C8B-B14F-4D97-AF65-F5344CB8AC3E}">
        <p14:creationId xmlns:p14="http://schemas.microsoft.com/office/powerpoint/2010/main" val="324832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65" y="2196846"/>
            <a:ext cx="2232378" cy="247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284334" y="4730852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38" y="2334638"/>
            <a:ext cx="2333096" cy="233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755737" y="4730852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857565" y="518499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701" y="5350157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758" y="541137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</a:t>
            </a:fld>
            <a:endParaRPr lang="en-GB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159F5E-5982-4512-B97E-1439D9899042}"/>
              </a:ext>
            </a:extLst>
          </p:cNvPr>
          <p:cNvGrpSpPr/>
          <p:nvPr/>
        </p:nvGrpSpPr>
        <p:grpSpPr>
          <a:xfrm>
            <a:off x="2412229" y="5823459"/>
            <a:ext cx="1280597" cy="475491"/>
            <a:chOff x="2421957" y="5518182"/>
            <a:chExt cx="1280597" cy="475491"/>
          </a:xfrm>
        </p:grpSpPr>
        <p:pic>
          <p:nvPicPr>
            <p:cNvPr id="1032" name="Picture 8" descr="Premium PSD | Black brand new twitter x logo icon">
              <a:extLst>
                <a:ext uri="{FF2B5EF4-FFF2-40B4-BE49-F238E27FC236}">
                  <a16:creationId xmlns:a16="http://schemas.microsoft.com/office/drawing/2014/main" id="{58BAC591-4EDC-09EB-0AE4-D27EA2B18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696" y="5518182"/>
              <a:ext cx="419481" cy="41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E113871-720A-A73E-D419-4C9FD414E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82" y="5532946"/>
              <a:ext cx="372872" cy="36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64A18-1DAF-F1F0-9BE5-70118B9C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1957" y="5532008"/>
              <a:ext cx="429655" cy="46166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FBC8FEC-7FB1-48E5-3239-3E0717BB1140}"/>
              </a:ext>
            </a:extLst>
          </p:cNvPr>
          <p:cNvSpPr txBox="1"/>
          <p:nvPr/>
        </p:nvSpPr>
        <p:spPr>
          <a:xfrm>
            <a:off x="3538395" y="978247"/>
            <a:ext cx="4668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3A97C-BB52-A5DF-F36D-D9600B073347}"/>
              </a:ext>
            </a:extLst>
          </p:cNvPr>
          <p:cNvGrpSpPr/>
          <p:nvPr/>
        </p:nvGrpSpPr>
        <p:grpSpPr>
          <a:xfrm>
            <a:off x="6926384" y="5837285"/>
            <a:ext cx="1280597" cy="475491"/>
            <a:chOff x="2421957" y="5518182"/>
            <a:chExt cx="1280597" cy="475491"/>
          </a:xfrm>
        </p:grpSpPr>
        <p:pic>
          <p:nvPicPr>
            <p:cNvPr id="14" name="Picture 8" descr="Premium PSD | Black brand new twitter x logo icon">
              <a:extLst>
                <a:ext uri="{FF2B5EF4-FFF2-40B4-BE49-F238E27FC236}">
                  <a16:creationId xmlns:a16="http://schemas.microsoft.com/office/drawing/2014/main" id="{4EBDC5F1-AD1E-C8F3-77A8-287D357BF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696" y="5518182"/>
              <a:ext cx="419481" cy="41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>
              <a:extLst>
                <a:ext uri="{FF2B5EF4-FFF2-40B4-BE49-F238E27FC236}">
                  <a16:creationId xmlns:a16="http://schemas.microsoft.com/office/drawing/2014/main" id="{83B90D3D-DB52-F888-3576-5A49EE21B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82" y="5532946"/>
              <a:ext cx="372872" cy="36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7A9FAC-42AA-8BD1-09B9-235D6EB46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21957" y="5532008"/>
              <a:ext cx="429655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812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DE99D-6171-2480-0F4E-87397B8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FBF445-2987-D204-6D3E-829FD4B6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35" y="369651"/>
            <a:ext cx="7928043" cy="5986699"/>
          </a:xfrm>
          <a:prstGeom prst="rect">
            <a:avLst/>
          </a:prstGeom>
        </p:spPr>
      </p:pic>
      <p:pic>
        <p:nvPicPr>
          <p:cNvPr id="8194" name="Picture 2" descr="Simulating the Classroom Experience with Zoom | Faculty Focus">
            <a:extLst>
              <a:ext uri="{FF2B5EF4-FFF2-40B4-BE49-F238E27FC236}">
                <a16:creationId xmlns:a16="http://schemas.microsoft.com/office/drawing/2014/main" id="{EAAB5FA3-4540-7673-D38C-53EB55D31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5" r="27286"/>
          <a:stretch/>
        </p:blipFill>
        <p:spPr bwMode="auto">
          <a:xfrm>
            <a:off x="0" y="0"/>
            <a:ext cx="38813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6BE211-6353-CDB0-E722-7F711EA3D40E}"/>
              </a:ext>
            </a:extLst>
          </p:cNvPr>
          <p:cNvSpPr txBox="1"/>
          <p:nvPr/>
        </p:nvSpPr>
        <p:spPr>
          <a:xfrm>
            <a:off x="200632" y="5914416"/>
            <a:ext cx="3480071" cy="738664"/>
          </a:xfrm>
          <a:prstGeom prst="rect">
            <a:avLst/>
          </a:prstGeom>
          <a:solidFill>
            <a:srgbClr val="FFFFFF">
              <a:alpha val="43922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https://s39613.pcdn.co/wp-content/uploads/2021/05/during-covid19-attractive-woman-gestures-during-virtual-meeting-with-picture-id1293927641.jpg</a:t>
            </a:r>
          </a:p>
        </p:txBody>
      </p:sp>
    </p:spTree>
    <p:extLst>
      <p:ext uri="{BB962C8B-B14F-4D97-AF65-F5344CB8AC3E}">
        <p14:creationId xmlns:p14="http://schemas.microsoft.com/office/powerpoint/2010/main" val="316019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E8DC8-4436-2EE5-A60B-2D308A74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21</a:t>
            </a:fld>
            <a:endParaRPr lang="en-GB"/>
          </a:p>
        </p:txBody>
      </p:sp>
      <p:pic>
        <p:nvPicPr>
          <p:cNvPr id="6" name="Picture 5" descr="A graph of a graph showing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946DD2D0-6C7D-C0C3-7781-2CBC82964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251" y="136525"/>
            <a:ext cx="7743218" cy="6219825"/>
          </a:xfrm>
          <a:prstGeom prst="rect">
            <a:avLst/>
          </a:prstGeom>
        </p:spPr>
      </p:pic>
      <p:pic>
        <p:nvPicPr>
          <p:cNvPr id="9218" name="Picture 2" descr="Is Remote Proctoring The Future Of Academia? - eLearning Industry">
            <a:extLst>
              <a:ext uri="{FF2B5EF4-FFF2-40B4-BE49-F238E27FC236}">
                <a16:creationId xmlns:a16="http://schemas.microsoft.com/office/drawing/2014/main" id="{5C9C46B5-DAF0-29C1-8633-462DA5099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2" r="5694"/>
          <a:stretch/>
        </p:blipFill>
        <p:spPr bwMode="auto">
          <a:xfrm>
            <a:off x="1" y="0"/>
            <a:ext cx="38813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B6118F-1078-8A87-74D7-83482A42BEA7}"/>
              </a:ext>
            </a:extLst>
          </p:cNvPr>
          <p:cNvSpPr txBox="1"/>
          <p:nvPr/>
        </p:nvSpPr>
        <p:spPr>
          <a:xfrm>
            <a:off x="111869" y="6067809"/>
            <a:ext cx="3657599" cy="57708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https://cdn.elearningindustry.com/wp-content/uploads/2021/01/is-remote-proctoring-the-future-of-academia.png</a:t>
            </a:r>
          </a:p>
        </p:txBody>
      </p:sp>
    </p:spTree>
    <p:extLst>
      <p:ext uri="{BB962C8B-B14F-4D97-AF65-F5344CB8AC3E}">
        <p14:creationId xmlns:p14="http://schemas.microsoft.com/office/powerpoint/2010/main" val="213563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00501-17B1-210E-02D5-740B9A7D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22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B8CF814-3EF3-C1AD-B33F-B6E701477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666" y="276748"/>
            <a:ext cx="7896258" cy="6079602"/>
          </a:xfrm>
          <a:prstGeom prst="rect">
            <a:avLst/>
          </a:prstGeom>
        </p:spPr>
      </p:pic>
      <p:pic>
        <p:nvPicPr>
          <p:cNvPr id="10242" name="Picture 2" descr="How to Succeed in Distance Education - Language Magazine">
            <a:extLst>
              <a:ext uri="{FF2B5EF4-FFF2-40B4-BE49-F238E27FC236}">
                <a16:creationId xmlns:a16="http://schemas.microsoft.com/office/drawing/2014/main" id="{BBC64B2E-4086-6890-ACAE-27E15F7E7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384372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ABE517-45BE-B0C8-6CBF-3F1CE558C090}"/>
              </a:ext>
            </a:extLst>
          </p:cNvPr>
          <p:cNvSpPr txBox="1"/>
          <p:nvPr/>
        </p:nvSpPr>
        <p:spPr>
          <a:xfrm>
            <a:off x="49939" y="6148601"/>
            <a:ext cx="3793787" cy="415498"/>
          </a:xfrm>
          <a:prstGeom prst="rect">
            <a:avLst/>
          </a:prstGeom>
          <a:solidFill>
            <a:srgbClr val="FFFFFF">
              <a:alpha val="36078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https://www.languagemagazine.com/wp-content/uploads/2020/03/GettyImages-1174366520-300x174.jpg</a:t>
            </a:r>
          </a:p>
        </p:txBody>
      </p:sp>
    </p:spTree>
    <p:extLst>
      <p:ext uri="{BB962C8B-B14F-4D97-AF65-F5344CB8AC3E}">
        <p14:creationId xmlns:p14="http://schemas.microsoft.com/office/powerpoint/2010/main" val="2965510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DC383-874F-C3FE-C146-BF38D6785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graph of a graph showing a strong offline function&#10;&#10;Description automatically generated">
            <a:extLst>
              <a:ext uri="{FF2B5EF4-FFF2-40B4-BE49-F238E27FC236}">
                <a16:creationId xmlns:a16="http://schemas.microsoft.com/office/drawing/2014/main" id="{6A3C81B6-99D3-FD55-D523-C4641F452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37" y="282102"/>
            <a:ext cx="7457731" cy="6074248"/>
          </a:xfrm>
          <a:prstGeom prst="rect">
            <a:avLst/>
          </a:prstGeom>
        </p:spPr>
      </p:pic>
      <p:pic>
        <p:nvPicPr>
          <p:cNvPr id="11266" name="Picture 2" descr="Designing a Mobile Application Architecture for Offline Use | by i.vikash |  Medium">
            <a:extLst>
              <a:ext uri="{FF2B5EF4-FFF2-40B4-BE49-F238E27FC236}">
                <a16:creationId xmlns:a16="http://schemas.microsoft.com/office/drawing/2014/main" id="{D6A20360-D78C-1903-29F4-A1383483C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8" r="43723"/>
          <a:stretch/>
        </p:blipFill>
        <p:spPr bwMode="auto">
          <a:xfrm>
            <a:off x="-38912" y="-58366"/>
            <a:ext cx="3973955" cy="692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B4130E-B477-808F-57E2-F825675BF115}"/>
              </a:ext>
            </a:extLst>
          </p:cNvPr>
          <p:cNvSpPr txBox="1"/>
          <p:nvPr/>
        </p:nvSpPr>
        <p:spPr>
          <a:xfrm>
            <a:off x="69554" y="6123414"/>
            <a:ext cx="3849722" cy="415498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/>
              <a:t>Image Source: https://medium.com/@i.vikash/designing-a-mobile-application-architecture-for-offline-use-e03e7731f4f2</a:t>
            </a:r>
          </a:p>
        </p:txBody>
      </p:sp>
    </p:spTree>
    <p:extLst>
      <p:ext uri="{BB962C8B-B14F-4D97-AF65-F5344CB8AC3E}">
        <p14:creationId xmlns:p14="http://schemas.microsoft.com/office/powerpoint/2010/main" val="3360857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90385-EEC3-0F41-C00D-61F276C1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24</a:t>
            </a:fld>
            <a:endParaRPr lang="en-GB"/>
          </a:p>
        </p:txBody>
      </p:sp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8E58261-BCA4-33F7-7EA6-5B72D208B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240" y="291828"/>
            <a:ext cx="7649883" cy="5865781"/>
          </a:xfrm>
          <a:prstGeom prst="rect">
            <a:avLst/>
          </a:prstGeom>
        </p:spPr>
      </p:pic>
      <p:pic>
        <p:nvPicPr>
          <p:cNvPr id="13314" name="Picture 2" descr="Mobile Learning (mLearning): What Is It? - eLearning Industry">
            <a:extLst>
              <a:ext uri="{FF2B5EF4-FFF2-40B4-BE49-F238E27FC236}">
                <a16:creationId xmlns:a16="http://schemas.microsoft.com/office/drawing/2014/main" id="{AB42FB50-5066-93E0-5255-5CCC8C6C7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1" r="21936"/>
          <a:stretch/>
        </p:blipFill>
        <p:spPr bwMode="auto">
          <a:xfrm>
            <a:off x="0" y="0"/>
            <a:ext cx="391051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59D9A2-A6B3-CBEE-8B58-41B5583D96B7}"/>
              </a:ext>
            </a:extLst>
          </p:cNvPr>
          <p:cNvSpPr txBox="1"/>
          <p:nvPr/>
        </p:nvSpPr>
        <p:spPr>
          <a:xfrm>
            <a:off x="336819" y="5818178"/>
            <a:ext cx="3236879" cy="577081"/>
          </a:xfrm>
          <a:prstGeom prst="rect">
            <a:avLst/>
          </a:prstGeom>
          <a:solidFill>
            <a:srgbClr val="FFFFFF">
              <a:alpha val="47843"/>
            </a:srgbClr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Image Source: https://elearningindustry.com/wp-content/uploads/2020/09/mobile-learning-what-is-it.jpg</a:t>
            </a:r>
          </a:p>
        </p:txBody>
      </p:sp>
    </p:spTree>
    <p:extLst>
      <p:ext uri="{BB962C8B-B14F-4D97-AF65-F5344CB8AC3E}">
        <p14:creationId xmlns:p14="http://schemas.microsoft.com/office/powerpoint/2010/main" val="1680318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67CBA-20E1-B0A5-8B0F-53E604EA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25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AEF5430-225E-C213-A233-824DD7543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graph showing a line of a person's support&#10;&#10;Description automatically generated with medium confidence">
            <a:extLst>
              <a:ext uri="{FF2B5EF4-FFF2-40B4-BE49-F238E27FC236}">
                <a16:creationId xmlns:a16="http://schemas.microsoft.com/office/drawing/2014/main" id="{5DA03D1A-BBFA-80F5-77DA-6DBE76C0A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2" y="438851"/>
            <a:ext cx="11196536" cy="610006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4D7675-569A-503E-AD1D-922D09100B13}"/>
              </a:ext>
            </a:extLst>
          </p:cNvPr>
          <p:cNvSpPr/>
          <p:nvPr/>
        </p:nvSpPr>
        <p:spPr>
          <a:xfrm>
            <a:off x="2582694" y="4515560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8F4B9B-5E1C-84EC-81CF-9966DBDE9AD9}"/>
              </a:ext>
            </a:extLst>
          </p:cNvPr>
          <p:cNvSpPr/>
          <p:nvPr/>
        </p:nvSpPr>
        <p:spPr>
          <a:xfrm>
            <a:off x="4526605" y="4496101"/>
            <a:ext cx="924127" cy="15175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C3842F-8CC8-4CC6-A636-3181745B50E6}"/>
              </a:ext>
            </a:extLst>
          </p:cNvPr>
          <p:cNvSpPr/>
          <p:nvPr/>
        </p:nvSpPr>
        <p:spPr>
          <a:xfrm>
            <a:off x="7034719" y="3782706"/>
            <a:ext cx="924127" cy="22600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55FA34-20E1-1964-CF21-60CB413FC3F2}"/>
              </a:ext>
            </a:extLst>
          </p:cNvPr>
          <p:cNvSpPr/>
          <p:nvPr/>
        </p:nvSpPr>
        <p:spPr>
          <a:xfrm>
            <a:off x="9140756" y="4535016"/>
            <a:ext cx="924127" cy="14494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A936CB-66F4-AA86-FD10-11D9DF7B016F}"/>
              </a:ext>
            </a:extLst>
          </p:cNvPr>
          <p:cNvSpPr/>
          <p:nvPr/>
        </p:nvSpPr>
        <p:spPr>
          <a:xfrm>
            <a:off x="5861725" y="4505830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9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8F722-C366-357C-CCB6-5BBCA312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9E1BADF-5D75-61DC-18DD-DD9C4278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8" y="457200"/>
            <a:ext cx="11712103" cy="58991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F02BD3-9ACB-A153-622D-D3F01B884053}"/>
              </a:ext>
            </a:extLst>
          </p:cNvPr>
          <p:cNvSpPr/>
          <p:nvPr/>
        </p:nvSpPr>
        <p:spPr>
          <a:xfrm>
            <a:off x="5963055" y="4262640"/>
            <a:ext cx="924127" cy="151751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88035D-E233-A65D-A5B3-36B564F4868D}"/>
              </a:ext>
            </a:extLst>
          </p:cNvPr>
          <p:cNvSpPr/>
          <p:nvPr/>
        </p:nvSpPr>
        <p:spPr>
          <a:xfrm>
            <a:off x="5671224" y="457200"/>
            <a:ext cx="1507787" cy="20525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8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C585-46D8-2138-8084-70DF8CB6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191" y="0"/>
            <a:ext cx="10515600" cy="1371600"/>
          </a:xfrm>
        </p:spPr>
        <p:txBody>
          <a:bodyPr>
            <a:normAutofit/>
          </a:bodyPr>
          <a:lstStyle/>
          <a:p>
            <a:r>
              <a:rPr lang="en-US" sz="3000" dirty="0"/>
              <a:t>Main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8387-3990-2F58-397E-B6ECE58C1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888"/>
            <a:ext cx="10515600" cy="488571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Facilitates navigation through the multitude of market options available.</a:t>
            </a:r>
          </a:p>
          <a:p>
            <a:pPr>
              <a:spcBef>
                <a:spcPts val="1800"/>
              </a:spcBef>
            </a:pPr>
            <a:r>
              <a:rPr lang="en-US" dirty="0"/>
              <a:t>Enables informed decision-making with minimal time and effort.</a:t>
            </a:r>
          </a:p>
          <a:p>
            <a:pPr>
              <a:spcBef>
                <a:spcPts val="1800"/>
              </a:spcBef>
            </a:pPr>
            <a:r>
              <a:rPr lang="en-US" dirty="0"/>
              <a:t>Provides valuable information for identifying competitors and enhancing tool efficacy.</a:t>
            </a:r>
          </a:p>
          <a:p>
            <a:pPr>
              <a:spcBef>
                <a:spcPts val="1800"/>
              </a:spcBef>
            </a:pPr>
            <a:r>
              <a:rPr lang="en-US" dirty="0"/>
              <a:t>Guides developers and educational institutions to improve and innovate existing tools.</a:t>
            </a:r>
          </a:p>
          <a:p>
            <a:pPr>
              <a:spcBef>
                <a:spcPts val="1800"/>
              </a:spcBef>
            </a:pPr>
            <a:r>
              <a:rPr lang="en-US" dirty="0"/>
              <a:t>Highlights the critical need to address overlooked aspects of mental health support during academic breaks and school closures.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B17EA-7E66-B916-0D96-5D14A604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6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5809-0CA6-D86A-B26F-0DD80E89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008" y="136525"/>
            <a:ext cx="10515600" cy="1371600"/>
          </a:xfrm>
        </p:spPr>
        <p:txBody>
          <a:bodyPr>
            <a:normAutofit/>
          </a:bodyPr>
          <a:lstStyle/>
          <a:p>
            <a:r>
              <a:rPr lang="en-US" sz="3600" dirty="0"/>
              <a:t>What Next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CEDC-6904-6AF2-8621-45B76B46C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4051"/>
            <a:ext cx="10515600" cy="489291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Popularity does not guarantee quality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research should evaluate the efficiency and effectiveness of popular tools to ensure engaging online learning experiences.</a:t>
            </a:r>
          </a:p>
          <a:p>
            <a:pPr>
              <a:spcAft>
                <a:spcPts val="1200"/>
              </a:spcAft>
            </a:pPr>
            <a:r>
              <a:rPr lang="en-US" dirty="0"/>
              <a:t>Reflects search behavior of internet users only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investigation at national and regional levels to understand the specific needs and challenges in different areas</a:t>
            </a:r>
          </a:p>
          <a:p>
            <a:pPr>
              <a:spcAft>
                <a:spcPts val="1200"/>
              </a:spcAft>
            </a:pPr>
            <a:r>
              <a:rPr lang="en-US" dirty="0"/>
              <a:t>Further research should assess the accuracy, reliability, and coverage of Google Trends data to enhance its utility (</a:t>
            </a:r>
            <a:r>
              <a:rPr lang="en-US" dirty="0" err="1"/>
              <a:t>Cebrián</a:t>
            </a:r>
            <a:r>
              <a:rPr lang="en-US" dirty="0"/>
              <a:t> et al. ,2023)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A9EC-283F-F02A-5FB4-3AE61FF3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2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8CB848-C9E1-AC70-1268-C672A851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75" y="4475453"/>
            <a:ext cx="1688344" cy="186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AC979-6D96-3951-B68B-4A713336D0CF}"/>
              </a:ext>
            </a:extLst>
          </p:cNvPr>
          <p:cNvSpPr txBox="1"/>
          <p:nvPr/>
        </p:nvSpPr>
        <p:spPr>
          <a:xfrm>
            <a:off x="2326424" y="4773488"/>
            <a:ext cx="33878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Priyanga Dilini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dirty="0"/>
              <a:t>            </a:t>
            </a:r>
            <a:r>
              <a:rPr lang="en-US" sz="2400" b="1" dirty="0" err="1"/>
              <a:t>prital.netlify.app</a:t>
            </a:r>
            <a:endParaRPr lang="en-US" sz="2400" b="1" dirty="0"/>
          </a:p>
          <a:p>
            <a:pPr algn="ctr"/>
            <a:r>
              <a:rPr lang="en-US" b="0" i="0" dirty="0">
                <a:solidFill>
                  <a:srgbClr val="272822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                     </a:t>
            </a:r>
            <a:r>
              <a:rPr lang="en-US" sz="400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pridiltal</a:t>
            </a:r>
            <a:endParaRPr lang="en-US" sz="4000" dirty="0"/>
          </a:p>
        </p:txBody>
      </p:sp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9E6FB101-3BA7-A7B7-B063-75D3FC65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2351" y="4472913"/>
            <a:ext cx="1784213" cy="17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7BFDC-AFF5-A4F6-F001-40588B2E81E1}"/>
              </a:ext>
            </a:extLst>
          </p:cNvPr>
          <p:cNvSpPr txBox="1"/>
          <p:nvPr/>
        </p:nvSpPr>
        <p:spPr>
          <a:xfrm>
            <a:off x="6849926" y="4768860"/>
            <a:ext cx="351242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Thiyanga</a:t>
            </a:r>
            <a:r>
              <a:rPr lang="en-US" dirty="0"/>
              <a:t> S. Talagala</a:t>
            </a:r>
          </a:p>
          <a:p>
            <a:pPr algn="ctr"/>
            <a:r>
              <a:rPr lang="en-US" dirty="0"/>
              <a:t>PhD (Monash)</a:t>
            </a:r>
          </a:p>
          <a:p>
            <a:r>
              <a:rPr lang="en-US" sz="2000" b="1" dirty="0"/>
              <a:t>           </a:t>
            </a:r>
            <a:r>
              <a:rPr lang="en-US" sz="2400" b="1" dirty="0" err="1"/>
              <a:t>thiyanga.netlify.app</a:t>
            </a:r>
            <a:endParaRPr lang="en-US" sz="2400" b="1" dirty="0"/>
          </a:p>
          <a:p>
            <a:pPr algn="ctr"/>
            <a:r>
              <a:rPr lang="en-US" dirty="0"/>
              <a:t>                              </a:t>
            </a:r>
            <a:r>
              <a:rPr lang="en-US" sz="4000" b="0" i="0" dirty="0" err="1">
                <a:solidFill>
                  <a:srgbClr val="272822"/>
                </a:solidFill>
                <a:effectLst/>
                <a:highlight>
                  <a:srgbClr val="FFFFFF"/>
                </a:highlight>
              </a:rPr>
              <a:t>thiyangt</a:t>
            </a:r>
            <a:endParaRPr lang="en-US" sz="4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B25AB-76D0-89D2-CC7C-AB746BF2D708}"/>
              </a:ext>
            </a:extLst>
          </p:cNvPr>
          <p:cNvSpPr txBox="1"/>
          <p:nvPr/>
        </p:nvSpPr>
        <p:spPr>
          <a:xfrm>
            <a:off x="1224211" y="2563167"/>
            <a:ext cx="10030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and codes available at</a:t>
            </a:r>
            <a:r>
              <a:rPr lang="en-US" sz="2400" dirty="0">
                <a:solidFill>
                  <a:srgbClr val="C00000"/>
                </a:solidFill>
              </a:rPr>
              <a:t>: https://github.com/pridiltal/CARMA2024_Analysis</a:t>
            </a:r>
          </a:p>
        </p:txBody>
      </p:sp>
      <p:pic>
        <p:nvPicPr>
          <p:cNvPr id="1038" name="Picture 14" descr="World wide web - Free web icons">
            <a:extLst>
              <a:ext uri="{FF2B5EF4-FFF2-40B4-BE49-F238E27FC236}">
                <a16:creationId xmlns:a16="http://schemas.microsoft.com/office/drawing/2014/main" id="{C065F86A-35C9-0C19-C924-699FDD7B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067" y="5438838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World wide web - Free web icons">
            <a:extLst>
              <a:ext uri="{FF2B5EF4-FFF2-40B4-BE49-F238E27FC236}">
                <a16:creationId xmlns:a16="http://schemas.microsoft.com/office/drawing/2014/main" id="{688E0BC9-562B-0A30-9EAB-9944F3E5E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139" y="5395325"/>
            <a:ext cx="270164" cy="2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44A5B5-EE44-FEFD-5E76-A8B4DD16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29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15CFF0-8AB1-090F-2CC8-830EE6C26A2A}"/>
              </a:ext>
            </a:extLst>
          </p:cNvPr>
          <p:cNvGrpSpPr/>
          <p:nvPr/>
        </p:nvGrpSpPr>
        <p:grpSpPr>
          <a:xfrm>
            <a:off x="2345643" y="5836702"/>
            <a:ext cx="1272513" cy="476429"/>
            <a:chOff x="2430041" y="5518182"/>
            <a:chExt cx="1272513" cy="476429"/>
          </a:xfrm>
        </p:grpSpPr>
        <p:pic>
          <p:nvPicPr>
            <p:cNvPr id="1032" name="Picture 8" descr="Premium PSD | Black brand new twitter x logo icon">
              <a:extLst>
                <a:ext uri="{FF2B5EF4-FFF2-40B4-BE49-F238E27FC236}">
                  <a16:creationId xmlns:a16="http://schemas.microsoft.com/office/drawing/2014/main" id="{58BAC591-4EDC-09EB-0AE4-D27EA2B18F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696" y="5518182"/>
              <a:ext cx="419481" cy="41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1E113871-720A-A73E-D419-4C9FD414E2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82" y="5532946"/>
              <a:ext cx="372872" cy="36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E64A18-1DAF-F1F0-9BE5-70118B9C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0041" y="5532946"/>
              <a:ext cx="429655" cy="46166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48E62D3-1D36-A2F8-1140-8E2BEA9D04BD}"/>
              </a:ext>
            </a:extLst>
          </p:cNvPr>
          <p:cNvSpPr txBox="1"/>
          <p:nvPr/>
        </p:nvSpPr>
        <p:spPr>
          <a:xfrm>
            <a:off x="867897" y="309956"/>
            <a:ext cx="102432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 dirty="0">
                <a:effectLst/>
                <a:latin typeface="var(--header-font-family)"/>
              </a:rPr>
              <a:t>Thank you</a:t>
            </a:r>
          </a:p>
          <a:p>
            <a:pPr algn="ctr"/>
            <a:endParaRPr lang="en-US" sz="3200" b="1" i="0" dirty="0">
              <a:effectLst/>
              <a:latin typeface="var(--header-font-family)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6FDEE831-1747-E731-6CC8-222356FFD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30" y="892681"/>
            <a:ext cx="104257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work was supported in part by the RETINA research lab, funded by the OWSD, a program unit of the United Nations Educational, Scientific, and Cultural Organization (UNESCO).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4F88CE-4B51-0A09-33EA-DD2431685E85}"/>
              </a:ext>
            </a:extLst>
          </p:cNvPr>
          <p:cNvSpPr txBox="1"/>
          <p:nvPr/>
        </p:nvSpPr>
        <p:spPr>
          <a:xfrm>
            <a:off x="3637321" y="3024832"/>
            <a:ext cx="4668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available at: </a:t>
            </a:r>
            <a:r>
              <a:rPr lang="en-US" sz="2400" dirty="0" err="1"/>
              <a:t>prital.netlify.app</a:t>
            </a:r>
            <a:endParaRPr 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69C94-5AC2-58ED-1C9C-4B7D8C10EC32}"/>
              </a:ext>
            </a:extLst>
          </p:cNvPr>
          <p:cNvGrpSpPr/>
          <p:nvPr/>
        </p:nvGrpSpPr>
        <p:grpSpPr>
          <a:xfrm>
            <a:off x="7033394" y="5836702"/>
            <a:ext cx="1272513" cy="476429"/>
            <a:chOff x="2430041" y="5518182"/>
            <a:chExt cx="1272513" cy="476429"/>
          </a:xfrm>
        </p:grpSpPr>
        <p:pic>
          <p:nvPicPr>
            <p:cNvPr id="15" name="Picture 8" descr="Premium PSD | Black brand new twitter x logo icon">
              <a:extLst>
                <a:ext uri="{FF2B5EF4-FFF2-40B4-BE49-F238E27FC236}">
                  <a16:creationId xmlns:a16="http://schemas.microsoft.com/office/drawing/2014/main" id="{E479B3F3-842E-8490-12A7-5EF53B5E58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9696" y="5518182"/>
              <a:ext cx="419481" cy="419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CB1154AB-7A38-6BC1-EF92-EE314C7ABA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682" y="5532946"/>
              <a:ext cx="372872" cy="362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5F093B7-EF67-819F-6BA9-C34FA1520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0041" y="5532946"/>
              <a:ext cx="429655" cy="461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75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Global tracking of COVID-19 caused school closures and re-openings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FBA1B6-81F9-ECB2-112E-3EF20A9B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7" y="752474"/>
            <a:ext cx="9898840" cy="58720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CE40-E3C9-D107-5C16-1EBD2D482956}"/>
              </a:ext>
            </a:extLst>
          </p:cNvPr>
          <p:cNvSpPr txBox="1"/>
          <p:nvPr/>
        </p:nvSpPr>
        <p:spPr>
          <a:xfrm>
            <a:off x="10362807" y="954096"/>
            <a:ext cx="1637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93687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AC06-0693-BDBA-03B2-EF386EB03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136525"/>
            <a:ext cx="11305309" cy="855229"/>
          </a:xfrm>
        </p:spPr>
        <p:txBody>
          <a:bodyPr>
            <a:noAutofit/>
          </a:bodyPr>
          <a:lstStyle/>
          <a:p>
            <a:r>
              <a:rPr lang="en-US" sz="2800" dirty="0"/>
              <a:t> Region wise tracking of COVID-19 caused school closures and re-openings</a:t>
            </a:r>
          </a:p>
        </p:txBody>
      </p:sp>
      <p:pic>
        <p:nvPicPr>
          <p:cNvPr id="8" name="Content Placeholder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52D725C3-E32E-FEF2-42FF-2454F90B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20" y="904668"/>
            <a:ext cx="8290716" cy="57421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FCEA2-9FCD-5CE5-F176-1C3182E6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4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5DCCD7-53BD-3773-DE47-4E3CF5C92B53}"/>
              </a:ext>
            </a:extLst>
          </p:cNvPr>
          <p:cNvSpPr txBox="1"/>
          <p:nvPr/>
        </p:nvSpPr>
        <p:spPr>
          <a:xfrm>
            <a:off x="10209091" y="995515"/>
            <a:ext cx="16375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UNESCO (2020). COVID-19 educational disruption and response. [Online; accessed 13-May-2020]. https://en.unesco.org/covid19/educationresponse</a:t>
            </a:r>
          </a:p>
        </p:txBody>
      </p:sp>
    </p:spTree>
    <p:extLst>
      <p:ext uri="{BB962C8B-B14F-4D97-AF65-F5344CB8AC3E}">
        <p14:creationId xmlns:p14="http://schemas.microsoft.com/office/powerpoint/2010/main" val="127698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writing on a chalkboard&#10;&#10;Description automatically generated">
            <a:extLst>
              <a:ext uri="{FF2B5EF4-FFF2-40B4-BE49-F238E27FC236}">
                <a16:creationId xmlns:a16="http://schemas.microsoft.com/office/drawing/2014/main" id="{0ADF43FA-6A55-E819-A40A-B897D2591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A94FE-0988-EA1C-D4F2-9215E295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53679-BB39-48E8-896C-7BFD89AEC3FA}"/>
              </a:ext>
            </a:extLst>
          </p:cNvPr>
          <p:cNvSpPr txBox="1"/>
          <p:nvPr/>
        </p:nvSpPr>
        <p:spPr>
          <a:xfrm>
            <a:off x="461819" y="312016"/>
            <a:ext cx="11000509" cy="1015663"/>
          </a:xfrm>
          <a:prstGeom prst="rect">
            <a:avLst/>
          </a:prstGeom>
          <a:solidFill>
            <a:srgbClr val="E7E6E6">
              <a:alpha val="6784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000" b="1" i="0" dirty="0">
                <a:solidFill>
                  <a:srgbClr val="000000"/>
                </a:solidFill>
                <a:effectLst/>
                <a:latin typeface="var(--header-font-family)"/>
              </a:rPr>
              <a:t>From chalk-talk to </a:t>
            </a:r>
            <a:r>
              <a:rPr lang="en-US" sz="6000" b="1" i="0" dirty="0">
                <a:solidFill>
                  <a:srgbClr val="FF0000"/>
                </a:solidFill>
                <a:effectLst/>
                <a:latin typeface="var(--header-font-family)"/>
              </a:rPr>
              <a:t>virtual walk</a:t>
            </a:r>
          </a:p>
        </p:txBody>
      </p:sp>
    </p:spTree>
    <p:extLst>
      <p:ext uri="{BB962C8B-B14F-4D97-AF65-F5344CB8AC3E}">
        <p14:creationId xmlns:p14="http://schemas.microsoft.com/office/powerpoint/2010/main" val="422206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B94BE-C240-237A-7EA0-5B701DB2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6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E9C250AA-B5C1-0639-4375-CA1E976B1C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6926D6F-D1D8-770A-4FED-1695E3BE0F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DB3B6EA4-48C1-C12F-93DC-EC27DE894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66" y="292142"/>
            <a:ext cx="8036668" cy="642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4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BF316-D8DB-31F9-C008-6D98839BB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7</a:t>
            </a:fld>
            <a:endParaRPr lang="en-GB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AE5A3F9E-3DB9-4EA7-DEF9-A6B4060239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323BF76-A7BA-E8DD-F0D5-73117D477B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E13747-033F-CED5-3B44-8300B40D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" y="-7374"/>
            <a:ext cx="6172200" cy="6858000"/>
          </a:xfrm>
          <a:prstGeom prst="rect">
            <a:avLst/>
          </a:prstGeom>
        </p:spPr>
      </p:pic>
      <p:sp>
        <p:nvSpPr>
          <p:cNvPr id="20" name="AutoShape 10">
            <a:extLst>
              <a:ext uri="{FF2B5EF4-FFF2-40B4-BE49-F238E27FC236}">
                <a16:creationId xmlns:a16="http://schemas.microsoft.com/office/drawing/2014/main" id="{0397963F-A376-0C2B-E0B3-1BFD08331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8B413C-3B58-D16F-136D-153C3839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-7374"/>
            <a:ext cx="5810865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8DB13-CCF0-9FAD-B44E-6DDA703CE75F}"/>
              </a:ext>
            </a:extLst>
          </p:cNvPr>
          <p:cNvSpPr txBox="1"/>
          <p:nvPr/>
        </p:nvSpPr>
        <p:spPr>
          <a:xfrm>
            <a:off x="3016417" y="1376217"/>
            <a:ext cx="86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Corona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A39E8-3F68-1937-A379-9226DBA38145}"/>
              </a:ext>
            </a:extLst>
          </p:cNvPr>
          <p:cNvSpPr txBox="1"/>
          <p:nvPr/>
        </p:nvSpPr>
        <p:spPr>
          <a:xfrm>
            <a:off x="3016417" y="2944474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F4DF31-6673-0F05-DB19-F8B276535A5D}"/>
              </a:ext>
            </a:extLst>
          </p:cNvPr>
          <p:cNvCxnSpPr>
            <a:cxnSpLocks/>
          </p:cNvCxnSpPr>
          <p:nvPr/>
        </p:nvCxnSpPr>
        <p:spPr>
          <a:xfrm flipH="1">
            <a:off x="2656199" y="1560883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5B7F7C-8F4C-494B-1DCB-EAF45FDAC8F3}"/>
              </a:ext>
            </a:extLst>
          </p:cNvPr>
          <p:cNvCxnSpPr>
            <a:cxnSpLocks/>
          </p:cNvCxnSpPr>
          <p:nvPr/>
        </p:nvCxnSpPr>
        <p:spPr>
          <a:xfrm flipH="1">
            <a:off x="2738172" y="3142932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CB6C5-E338-86E6-818F-5559969B7D50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088BB7-1B0E-78C8-D441-CA7463DF4D01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1123E4-DA97-B2AB-B88F-3553BC2203D2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071A5C-8BB4-999C-2D8A-F8B76EC013D0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0C9EA-28CD-22AE-04EA-9D9133C37E85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21F7BA2-7241-2531-5280-E73FFB360D0F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F9C1EE-C6BF-CCA2-C0C1-C8693C9B685A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90C799-A357-659D-24E7-34147B963901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B2CB5-44E7-7998-0CD8-390609FF56F1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3595D2-C57A-72DD-B870-F4B55801FB37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65438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811D6-2ABF-0138-851D-ACE2A930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8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49C12B5A-2FEC-D5EC-852A-5E2C502324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B9BF3-0C97-1C20-4752-98155D9E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" y="7310"/>
            <a:ext cx="609599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3F3F1-9060-7993-7C6D-10D2BF4F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0"/>
            <a:ext cx="604561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E34B80-5F23-ACA7-925D-1F5169994C59}"/>
              </a:ext>
            </a:extLst>
          </p:cNvPr>
          <p:cNvSpPr txBox="1"/>
          <p:nvPr/>
        </p:nvSpPr>
        <p:spPr>
          <a:xfrm>
            <a:off x="4463908" y="2503115"/>
            <a:ext cx="78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64109-4F98-523D-699D-85ABB485AF1F}"/>
              </a:ext>
            </a:extLst>
          </p:cNvPr>
          <p:cNvSpPr txBox="1"/>
          <p:nvPr/>
        </p:nvSpPr>
        <p:spPr>
          <a:xfrm>
            <a:off x="3098389" y="1468550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 Learning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3592ED-BB20-1AFA-C31B-4AA38EFFD92E}"/>
              </a:ext>
            </a:extLst>
          </p:cNvPr>
          <p:cNvCxnSpPr>
            <a:cxnSpLocks/>
          </p:cNvCxnSpPr>
          <p:nvPr/>
        </p:nvCxnSpPr>
        <p:spPr>
          <a:xfrm flipH="1">
            <a:off x="4103690" y="2687781"/>
            <a:ext cx="3602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CFBE7-0FFC-E1A8-6382-843C9B692FEC}"/>
              </a:ext>
            </a:extLst>
          </p:cNvPr>
          <p:cNvCxnSpPr>
            <a:cxnSpLocks/>
          </p:cNvCxnSpPr>
          <p:nvPr/>
        </p:nvCxnSpPr>
        <p:spPr>
          <a:xfrm flipH="1">
            <a:off x="2738171" y="1653216"/>
            <a:ext cx="36021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6C2CC1-AE9C-D7B7-144D-4196C25C0672}"/>
              </a:ext>
            </a:extLst>
          </p:cNvPr>
          <p:cNvSpPr/>
          <p:nvPr/>
        </p:nvSpPr>
        <p:spPr>
          <a:xfrm>
            <a:off x="577645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103BD-0C37-9B8B-8FCF-81E0770F3BF0}"/>
              </a:ext>
            </a:extLst>
          </p:cNvPr>
          <p:cNvSpPr txBox="1"/>
          <p:nvPr/>
        </p:nvSpPr>
        <p:spPr>
          <a:xfrm>
            <a:off x="2265538" y="5877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2634D-5E60-AD5D-F539-1FF33D8EC84B}"/>
              </a:ext>
            </a:extLst>
          </p:cNvPr>
          <p:cNvSpPr txBox="1"/>
          <p:nvPr/>
        </p:nvSpPr>
        <p:spPr>
          <a:xfrm>
            <a:off x="3804964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41F1E-C467-F466-918F-83959C7D564B}"/>
              </a:ext>
            </a:extLst>
          </p:cNvPr>
          <p:cNvSpPr txBox="1"/>
          <p:nvPr/>
        </p:nvSpPr>
        <p:spPr>
          <a:xfrm>
            <a:off x="5161131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32F91-FB05-BDB9-4C0D-BD1D81D0AFF4}"/>
              </a:ext>
            </a:extLst>
          </p:cNvPr>
          <p:cNvSpPr txBox="1"/>
          <p:nvPr/>
        </p:nvSpPr>
        <p:spPr>
          <a:xfrm>
            <a:off x="716465" y="5863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049B4-8386-37E1-FFBE-07376872982E}"/>
              </a:ext>
            </a:extLst>
          </p:cNvPr>
          <p:cNvSpPr/>
          <p:nvPr/>
        </p:nvSpPr>
        <p:spPr>
          <a:xfrm>
            <a:off x="6499674" y="5877664"/>
            <a:ext cx="5486400" cy="478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5FF090-0C83-FEBF-25F5-F76D81D07F2C}"/>
              </a:ext>
            </a:extLst>
          </p:cNvPr>
          <p:cNvSpPr txBox="1"/>
          <p:nvPr/>
        </p:nvSpPr>
        <p:spPr>
          <a:xfrm>
            <a:off x="8278338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E173C-5504-DA02-8996-32EC7713EFBC}"/>
              </a:ext>
            </a:extLst>
          </p:cNvPr>
          <p:cNvSpPr txBox="1"/>
          <p:nvPr/>
        </p:nvSpPr>
        <p:spPr>
          <a:xfrm>
            <a:off x="9744502" y="5932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BF85E8-0AD9-30BC-591E-CE69E905DF46}"/>
              </a:ext>
            </a:extLst>
          </p:cNvPr>
          <p:cNvSpPr txBox="1"/>
          <p:nvPr/>
        </p:nvSpPr>
        <p:spPr>
          <a:xfrm>
            <a:off x="11149163" y="595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E007D6-CF60-EFDA-29E6-B328B4B2D639}"/>
              </a:ext>
            </a:extLst>
          </p:cNvPr>
          <p:cNvSpPr txBox="1"/>
          <p:nvPr/>
        </p:nvSpPr>
        <p:spPr>
          <a:xfrm>
            <a:off x="6746388" y="5888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009035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B9B45-4BF7-2349-7315-0FA19F960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B4422-1BD0-49AA-A557-07A49831017A}" type="slidenum">
              <a:rPr lang="en-GB" smtClean="0"/>
              <a:t>9</a:t>
            </a:fld>
            <a:endParaRPr lang="en-GB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00A9C57-A3AF-7BBC-3A82-D871EC60FF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150FE-1AB8-EEE6-BC41-5DC6259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0" y="196651"/>
            <a:ext cx="11608339" cy="64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64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</TotalTime>
  <Words>1307</Words>
  <Application>Microsoft Office PowerPoint</Application>
  <PresentationFormat>Widescreen</PresentationFormat>
  <Paragraphs>168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Montserrat</vt:lpstr>
      <vt:lpstr>var(--header-font-family)</vt:lpstr>
      <vt:lpstr>Office Theme</vt:lpstr>
      <vt:lpstr>PowerPoint Presentation</vt:lpstr>
      <vt:lpstr>PowerPoint Presentation</vt:lpstr>
      <vt:lpstr> Global tracking of COVID-19 caused school closures and re-openings</vt:lpstr>
      <vt:lpstr> Region wise tracking of COVID-19 caused school closures and re-openings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Trends Analysis in Distance Education</vt:lpstr>
      <vt:lpstr>PowerPoint Presentation</vt:lpstr>
      <vt:lpstr>Segmentation of Analysis</vt:lpstr>
      <vt:lpstr>Handling Google Trends Query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Contributions</vt:lpstr>
      <vt:lpstr>What Next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Gaia Leandri</dc:creator>
  <cp:lastModifiedBy>Priyanga Dilini Talagala</cp:lastModifiedBy>
  <cp:revision>34</cp:revision>
  <dcterms:created xsi:type="dcterms:W3CDTF">2023-03-19T09:55:50Z</dcterms:created>
  <dcterms:modified xsi:type="dcterms:W3CDTF">2024-06-17T16:20:13Z</dcterms:modified>
</cp:coreProperties>
</file>